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7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541" r:id="rId7"/>
    <p:sldMasterId id="2147484562" r:id="rId8"/>
    <p:sldMasterId id="2147484630" r:id="rId9"/>
    <p:sldMasterId id="2147484643" r:id="rId10"/>
    <p:sldMasterId id="2147484670" r:id="rId11"/>
  </p:sldMasterIdLst>
  <p:notesMasterIdLst>
    <p:notesMasterId r:id="rId18"/>
  </p:notesMasterIdLst>
  <p:handoutMasterIdLst>
    <p:handoutMasterId r:id="rId19"/>
  </p:handoutMasterIdLst>
  <p:sldIdLst>
    <p:sldId id="1692" r:id="rId12"/>
    <p:sldId id="1589" r:id="rId13"/>
    <p:sldId id="1590" r:id="rId14"/>
    <p:sldId id="1587" r:id="rId15"/>
    <p:sldId id="1676" r:id="rId16"/>
    <p:sldId id="1685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2017 Light Gray Template" id="{E1C8FB21-FF75-44A0-8090-B2FB240B014B}">
          <p14:sldIdLst>
            <p14:sldId id="1692"/>
            <p14:sldId id="1589"/>
            <p14:sldId id="1590"/>
            <p14:sldId id="1587"/>
            <p14:sldId id="1676"/>
            <p14:sldId id="1685"/>
          </p14:sldIdLst>
        </p14:section>
        <p14:section name="Build 2017 Dark Gray Template" id="{BB00CB64-77A4-4BA9-B0A0-EF2154DA307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arlotte Betterley" initials="CB" lastIdx="14" clrIdx="5">
    <p:extLst>
      <p:ext uri="{19B8F6BF-5375-455C-9EA6-DF929625EA0E}">
        <p15:presenceInfo xmlns:p15="http://schemas.microsoft.com/office/powerpoint/2012/main" userId="S-1-5-21-2127521184-1604012920-1887927527-73138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323232"/>
    <a:srgbClr val="000000"/>
    <a:srgbClr val="E6E6E6"/>
    <a:srgbClr val="D2D2D2"/>
    <a:srgbClr val="505050"/>
    <a:srgbClr val="525252"/>
    <a:srgbClr val="0078D7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41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Betterley" userId="d8ee8a02-7356-4bd7-b3ca-129110e73153" providerId="ADAL" clId="{D8879E96-6290-4C95-AC80-FFDF35783027}"/>
    <pc:docChg chg="custSel modSld">
      <pc:chgData name="Charlotte Betterley" userId="d8ee8a02-7356-4bd7-b3ca-129110e73153" providerId="ADAL" clId="{D8879E96-6290-4C95-AC80-FFDF35783027}" dt="2017-05-22T21:38:55.886" v="155" actId="20577"/>
      <pc:docMkLst>
        <pc:docMk/>
      </pc:docMkLst>
      <pc:sldChg chg="modSp">
        <pc:chgData name="Charlotte Betterley" userId="d8ee8a02-7356-4bd7-b3ca-129110e73153" providerId="ADAL" clId="{D8879E96-6290-4C95-AC80-FFDF35783027}" dt="2017-05-22T21:27:58.245" v="37" actId="0"/>
        <pc:sldMkLst>
          <pc:docMk/>
          <pc:sldMk cId="630664867" sldId="1585"/>
        </pc:sldMkLst>
        <pc:spChg chg="mod">
          <ac:chgData name="Charlotte Betterley" userId="d8ee8a02-7356-4bd7-b3ca-129110e73153" providerId="ADAL" clId="{D8879E96-6290-4C95-AC80-FFDF35783027}" dt="2017-05-22T21:27:28.308" v="17" actId="1076"/>
          <ac:spMkLst>
            <pc:docMk/>
            <pc:sldMk cId="630664867" sldId="1585"/>
            <ac:spMk id="2" creationId="{568EBD8D-7F8B-4416-B566-26318E021540}"/>
          </ac:spMkLst>
        </pc:spChg>
        <pc:spChg chg="mod">
          <ac:chgData name="Charlotte Betterley" userId="d8ee8a02-7356-4bd7-b3ca-129110e73153" providerId="ADAL" clId="{D8879E96-6290-4C95-AC80-FFDF35783027}" dt="2017-05-22T21:27:58.245" v="37" actId="0"/>
          <ac:spMkLst>
            <pc:docMk/>
            <pc:sldMk cId="630664867" sldId="1585"/>
            <ac:spMk id="3" creationId="{AF8A87BA-4F48-4336-A688-234F447CFD34}"/>
          </ac:spMkLst>
        </pc:spChg>
        <pc:picChg chg="mod">
          <ac:chgData name="Charlotte Betterley" userId="d8ee8a02-7356-4bd7-b3ca-129110e73153" providerId="ADAL" clId="{D8879E96-6290-4C95-AC80-FFDF35783027}" dt="2017-05-22T21:27:31.541" v="18" actId="1076"/>
          <ac:picMkLst>
            <pc:docMk/>
            <pc:sldMk cId="630664867" sldId="1585"/>
            <ac:picMk id="4" creationId="{CF68545D-837D-4DD4-9ED7-A9C22D767FDC}"/>
          </ac:picMkLst>
        </pc:picChg>
      </pc:sldChg>
      <pc:sldChg chg="modSp modAnim">
        <pc:chgData name="Charlotte Betterley" userId="d8ee8a02-7356-4bd7-b3ca-129110e73153" providerId="ADAL" clId="{D8879E96-6290-4C95-AC80-FFDF35783027}" dt="2017-05-22T21:28:32.858" v="64" actId="0"/>
        <pc:sldMkLst>
          <pc:docMk/>
          <pc:sldMk cId="1252015099" sldId="1586"/>
        </pc:sldMkLst>
        <pc:spChg chg="mod">
          <ac:chgData name="Charlotte Betterley" userId="d8ee8a02-7356-4bd7-b3ca-129110e73153" providerId="ADAL" clId="{D8879E96-6290-4C95-AC80-FFDF35783027}" dt="2017-05-22T21:28:08.616" v="38" actId="6549"/>
          <ac:spMkLst>
            <pc:docMk/>
            <pc:sldMk cId="1252015099" sldId="1586"/>
            <ac:spMk id="2" creationId="{568EBD8D-7F8B-4416-B566-26318E021540}"/>
          </ac:spMkLst>
        </pc:spChg>
        <pc:spChg chg="mod">
          <ac:chgData name="Charlotte Betterley" userId="d8ee8a02-7356-4bd7-b3ca-129110e73153" providerId="ADAL" clId="{D8879E96-6290-4C95-AC80-FFDF35783027}" dt="2017-05-22T21:28:32.858" v="64" actId="0"/>
          <ac:spMkLst>
            <pc:docMk/>
            <pc:sldMk cId="1252015099" sldId="1586"/>
            <ac:spMk id="3" creationId="{AF8A87BA-4F48-4336-A688-234F447CFD34}"/>
          </ac:spMkLst>
        </pc:spChg>
      </pc:sldChg>
      <pc:sldChg chg="modSp">
        <pc:chgData name="Charlotte Betterley" userId="d8ee8a02-7356-4bd7-b3ca-129110e73153" providerId="ADAL" clId="{D8879E96-6290-4C95-AC80-FFDF35783027}" dt="2017-05-22T21:30:06.655" v="81" actId="20577"/>
        <pc:sldMkLst>
          <pc:docMk/>
          <pc:sldMk cId="3617321209" sldId="1587"/>
        </pc:sldMkLst>
        <pc:spChg chg="mod">
          <ac:chgData name="Charlotte Betterley" userId="d8ee8a02-7356-4bd7-b3ca-129110e73153" providerId="ADAL" clId="{D8879E96-6290-4C95-AC80-FFDF35783027}" dt="2017-05-22T21:30:06.655" v="81" actId="20577"/>
          <ac:spMkLst>
            <pc:docMk/>
            <pc:sldMk cId="3617321209" sldId="1587"/>
            <ac:spMk id="2" creationId="{64EF444B-86A1-40EC-8A48-9FE8E9C7A916}"/>
          </ac:spMkLst>
        </pc:spChg>
      </pc:sldChg>
      <pc:sldChg chg="modSp">
        <pc:chgData name="Charlotte Betterley" userId="d8ee8a02-7356-4bd7-b3ca-129110e73153" providerId="ADAL" clId="{D8879E96-6290-4C95-AC80-FFDF35783027}" dt="2017-05-22T21:33:24.193" v="109" actId="20577"/>
        <pc:sldMkLst>
          <pc:docMk/>
          <pc:sldMk cId="2744995397" sldId="1588"/>
        </pc:sldMkLst>
        <pc:spChg chg="mod">
          <ac:chgData name="Charlotte Betterley" userId="d8ee8a02-7356-4bd7-b3ca-129110e73153" providerId="ADAL" clId="{D8879E96-6290-4C95-AC80-FFDF35783027}" dt="2017-05-22T21:33:24.193" v="109" actId="20577"/>
          <ac:spMkLst>
            <pc:docMk/>
            <pc:sldMk cId="2744995397" sldId="1588"/>
            <ac:spMk id="3" creationId="{00000000-0000-0000-0000-000000000000}"/>
          </ac:spMkLst>
        </pc:spChg>
      </pc:sldChg>
      <pc:sldChg chg="modSp">
        <pc:chgData name="Charlotte Betterley" userId="d8ee8a02-7356-4bd7-b3ca-129110e73153" providerId="ADAL" clId="{D8879E96-6290-4C95-AC80-FFDF35783027}" dt="2017-05-22T21:37:31.480" v="138" actId="20577"/>
        <pc:sldMkLst>
          <pc:docMk/>
          <pc:sldMk cId="3586078708" sldId="1591"/>
        </pc:sldMkLst>
        <pc:spChg chg="mod">
          <ac:chgData name="Charlotte Betterley" userId="d8ee8a02-7356-4bd7-b3ca-129110e73153" providerId="ADAL" clId="{D8879E96-6290-4C95-AC80-FFDF35783027}" dt="2017-05-22T21:37:31.480" v="138" actId="20577"/>
          <ac:spMkLst>
            <pc:docMk/>
            <pc:sldMk cId="3586078708" sldId="1591"/>
            <ac:spMk id="2" creationId="{00000000-0000-0000-0000-000000000000}"/>
          </ac:spMkLst>
        </pc:spChg>
      </pc:sldChg>
      <pc:sldChg chg="modSp">
        <pc:chgData name="Charlotte Betterley" userId="d8ee8a02-7356-4bd7-b3ca-129110e73153" providerId="ADAL" clId="{D8879E96-6290-4C95-AC80-FFDF35783027}" dt="2017-05-22T21:38:55.886" v="155" actId="20577"/>
        <pc:sldMkLst>
          <pc:docMk/>
          <pc:sldMk cId="3227202618" sldId="1592"/>
        </pc:sldMkLst>
        <pc:spChg chg="mod">
          <ac:chgData name="Charlotte Betterley" userId="d8ee8a02-7356-4bd7-b3ca-129110e73153" providerId="ADAL" clId="{D8879E96-6290-4C95-AC80-FFDF35783027}" dt="2017-05-22T21:38:55.886" v="155" actId="20577"/>
          <ac:spMkLst>
            <pc:docMk/>
            <pc:sldMk cId="3227202618" sldId="1592"/>
            <ac:spMk id="2" creationId="{88474E24-566A-4D82-9D59-9CF92ED9BBD7}"/>
          </ac:spMkLst>
        </pc:spChg>
      </pc:sldChg>
      <pc:sldChg chg="modSp">
        <pc:chgData name="Charlotte Betterley" userId="d8ee8a02-7356-4bd7-b3ca-129110e73153" providerId="ADAL" clId="{D8879E96-6290-4C95-AC80-FFDF35783027}" dt="2017-05-22T21:26:52.938" v="2" actId="20577"/>
        <pc:sldMkLst>
          <pc:docMk/>
          <pc:sldMk cId="3511336600" sldId="1675"/>
        </pc:sldMkLst>
        <pc:spChg chg="mod">
          <ac:chgData name="Charlotte Betterley" userId="d8ee8a02-7356-4bd7-b3ca-129110e73153" providerId="ADAL" clId="{D8879E96-6290-4C95-AC80-FFDF35783027}" dt="2017-05-22T21:26:52.938" v="2" actId="20577"/>
          <ac:spMkLst>
            <pc:docMk/>
            <pc:sldMk cId="3511336600" sldId="1675"/>
            <ac:spMk id="4" creationId="{00000000-0000-0000-0000-000000000000}"/>
          </ac:spMkLst>
        </pc:spChg>
      </pc:sldChg>
    </pc:docChg>
  </pc:docChgLst>
  <pc:docChgLst>
    <pc:chgData name="Darren Jefford" userId="c015bc4e-a3d8-467f-9aa2-72ac0d7c781f" providerId="ADAL" clId="{639E4E6A-87C1-45FE-A8EC-1DBF27E064A0}"/>
    <pc:docChg chg="undo delSld modSld modSection">
      <pc:chgData name="Darren Jefford" userId="c015bc4e-a3d8-467f-9aa2-72ac0d7c781f" providerId="ADAL" clId="{639E4E6A-87C1-45FE-A8EC-1DBF27E064A0}" dt="2017-05-01T20:40:49.783" v="101" actId="2696"/>
      <pc:docMkLst>
        <pc:docMk/>
      </pc:docMkLst>
      <pc:sldChg chg="modSp">
        <pc:chgData name="Darren Jefford" userId="c015bc4e-a3d8-467f-9aa2-72ac0d7c781f" providerId="ADAL" clId="{639E4E6A-87C1-45FE-A8EC-1DBF27E064A0}" dt="2017-05-01T20:38:50.506" v="98" actId="20577"/>
        <pc:sldMkLst>
          <pc:docMk/>
          <pc:sldMk cId="3788647698" sldId="1502"/>
        </pc:sldMkLst>
        <pc:spChg chg="mod">
          <ac:chgData name="Darren Jefford" userId="c015bc4e-a3d8-467f-9aa2-72ac0d7c781f" providerId="ADAL" clId="{639E4E6A-87C1-45FE-A8EC-1DBF27E064A0}" dt="2017-05-01T20:30:42.129" v="89" actId="20577"/>
          <ac:spMkLst>
            <pc:docMk/>
            <pc:sldMk cId="3788647698" sldId="1502"/>
            <ac:spMk id="5" creationId="{00000000-0000-0000-0000-000000000000}"/>
          </ac:spMkLst>
        </pc:spChg>
        <pc:spChg chg="mod">
          <ac:chgData name="Darren Jefford" userId="c015bc4e-a3d8-467f-9aa2-72ac0d7c781f" providerId="ADAL" clId="{639E4E6A-87C1-45FE-A8EC-1DBF27E064A0}" dt="2017-05-01T20:38:50.506" v="98" actId="20577"/>
          <ac:spMkLst>
            <pc:docMk/>
            <pc:sldMk cId="3788647698" sldId="1502"/>
            <ac:spMk id="6" creationId="{00000000-0000-0000-0000-000000000000}"/>
          </ac:spMkLst>
        </pc:spChg>
        <pc:spChg chg="mod">
          <ac:chgData name="Darren Jefford" userId="c015bc4e-a3d8-467f-9aa2-72ac0d7c781f" providerId="ADAL" clId="{639E4E6A-87C1-45FE-A8EC-1DBF27E064A0}" dt="2017-05-01T20:38:33.842" v="93" actId="14100"/>
          <ac:spMkLst>
            <pc:docMk/>
            <pc:sldMk cId="3788647698" sldId="1502"/>
            <ac:spMk id="4" creationId="{00000000-0000-0000-0000-000000000000}"/>
          </ac:spMkLst>
        </pc:spChg>
      </pc:sldChg>
      <pc:sldChg chg="del">
        <pc:chgData name="Darren Jefford" userId="c015bc4e-a3d8-467f-9aa2-72ac0d7c781f" providerId="ADAL" clId="{639E4E6A-87C1-45FE-A8EC-1DBF27E064A0}" dt="2017-05-01T20:40:27.484" v="99" actId="2696"/>
        <pc:sldMkLst>
          <pc:docMk/>
          <pc:sldMk cId="3355163219" sldId="1550"/>
        </pc:sldMkLst>
      </pc:sldChg>
      <pc:sldChg chg="del">
        <pc:chgData name="Darren Jefford" userId="c015bc4e-a3d8-467f-9aa2-72ac0d7c781f" providerId="ADAL" clId="{639E4E6A-87C1-45FE-A8EC-1DBF27E064A0}" dt="2017-05-01T20:40:43.341" v="100" actId="2696"/>
        <pc:sldMkLst>
          <pc:docMk/>
          <pc:sldMk cId="2528545129" sldId="1552"/>
        </pc:sldMkLst>
      </pc:sldChg>
      <pc:sldChg chg="del">
        <pc:chgData name="Darren Jefford" userId="c015bc4e-a3d8-467f-9aa2-72ac0d7c781f" providerId="ADAL" clId="{639E4E6A-87C1-45FE-A8EC-1DBF27E064A0}" dt="2017-05-01T20:40:49.783" v="101" actId="2696"/>
        <pc:sldMkLst>
          <pc:docMk/>
          <pc:sldMk cId="281029544" sldId="1553"/>
        </pc:sldMkLst>
      </pc:sldChg>
    </pc:docChg>
  </pc:docChgLst>
  <pc:docChgLst>
    <pc:chgData name="Cha Zhang" userId="64707871-5be2-4c62-9dd7-b6a6dfee9e7a" providerId="ADAL" clId="{F729D561-BE4E-4D74-A8E7-2988299B4FFD}"/>
    <pc:docChg chg="modSld">
      <pc:chgData name="Cha Zhang" userId="64707871-5be2-4c62-9dd7-b6a6dfee9e7a" providerId="ADAL" clId="{F729D561-BE4E-4D74-A8E7-2988299B4FFD}" dt="2017-06-07T21:20:43.367" v="1" actId="20577"/>
      <pc:docMkLst>
        <pc:docMk/>
      </pc:docMkLst>
      <pc:sldChg chg="modSp">
        <pc:chgData name="Cha Zhang" userId="64707871-5be2-4c62-9dd7-b6a6dfee9e7a" providerId="ADAL" clId="{F729D561-BE4E-4D74-A8E7-2988299B4FFD}" dt="2017-06-07T21:20:43.367" v="1" actId="20577"/>
        <pc:sldMkLst>
          <pc:docMk/>
          <pc:sldMk cId="3511336600" sldId="1675"/>
        </pc:sldMkLst>
        <pc:spChg chg="mod">
          <ac:chgData name="Cha Zhang" userId="64707871-5be2-4c62-9dd7-b6a6dfee9e7a" providerId="ADAL" clId="{F729D561-BE4E-4D74-A8E7-2988299B4FFD}" dt="2017-06-07T21:20:43.367" v="1" actId="20577"/>
          <ac:spMkLst>
            <pc:docMk/>
            <pc:sldMk cId="3511336600" sldId="1675"/>
            <ac:spMk id="4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7-05-22T14:39:38.253" idx="7">
    <p:pos x="2316" y="1312"/>
    <p:text>Sayan, are these groups okay with us naming them externally? Skype, Cortana and Bing are probably fine. Not sure about HoloLens.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6/27/2017 11:53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6/27/2017 11:53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3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At super</a:t>
            </a:r>
            <a:r>
              <a:rPr lang="en-US" baseline="0"/>
              <a:t> computing conference 2016 in Salt Lake City, NVIDIA announced deep partnership with Microsoft, to deliver AI to businesses by leveraging speed and scalability powered by Cognitive Toolkit.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D2F63-B7DF-4681-8B63-CDFEE8759C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544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8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3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6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5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1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1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25894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4030663"/>
            <a:ext cx="12436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865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274638" y="1211264"/>
            <a:ext cx="11658296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7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  <p:bldP spid="8" grpId="0" animBg="1"/>
      <p:bldP spid="8" grpId="1" animBg="1"/>
      <p:bldP spid="8" grpId="2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680" y="2383224"/>
            <a:ext cx="11275737" cy="421439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1813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29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680" y="2383224"/>
            <a:ext cx="11275737" cy="421439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1813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990101" y="6552018"/>
            <a:ext cx="3131408" cy="28120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1809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7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34980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11275737" cy="418587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89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4" y="717932"/>
            <a:ext cx="6712075" cy="70105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6693619" cy="418587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4" y="1340989"/>
            <a:ext cx="6712075" cy="595471"/>
          </a:xfrm>
        </p:spPr>
        <p:txBody>
          <a:bodyPr/>
          <a:lstStyle>
            <a:lvl1pPr marL="0" indent="0" algn="l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439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3162433"/>
            <a:ext cx="11306829" cy="66966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876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153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4824" y="2392999"/>
            <a:ext cx="5604691" cy="4185610"/>
          </a:xfrm>
        </p:spPr>
        <p:txBody>
          <a:bodyPr/>
          <a:lstStyle>
            <a:lvl1pPr marL="262647" indent="-262647">
              <a:buSzPct val="100000"/>
              <a:buFontTx/>
              <a:buBlip>
                <a:blip r:embed="rId2"/>
              </a:buBlip>
              <a:defRPr sz="2720" b="0">
                <a:solidFill>
                  <a:schemeClr val="bg1"/>
                </a:solidFill>
              </a:defRPr>
            </a:lvl1pPr>
            <a:lvl2pPr marL="910271" indent="-262647">
              <a:buSzPct val="100000"/>
              <a:buFontTx/>
              <a:buBlip>
                <a:blip r:embed="rId2"/>
              </a:buBlip>
              <a:defRPr sz="2266" b="0">
                <a:solidFill>
                  <a:schemeClr val="bg1"/>
                </a:solidFill>
              </a:defRPr>
            </a:lvl2pPr>
            <a:lvl3pPr marL="1422974" indent="-188891">
              <a:buSzPct val="100000"/>
              <a:buFontTx/>
              <a:buBlip>
                <a:blip r:embed="rId2"/>
              </a:buBlip>
              <a:defRPr sz="2040" b="0">
                <a:solidFill>
                  <a:schemeClr val="bg1"/>
                </a:solidFill>
              </a:defRPr>
            </a:lvl3pPr>
            <a:lvl4pPr marL="2011232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4pPr>
            <a:lvl5pPr marL="2399806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962" y="2392999"/>
            <a:ext cx="5604690" cy="4185610"/>
          </a:xfrm>
        </p:spPr>
        <p:txBody>
          <a:bodyPr/>
          <a:lstStyle>
            <a:lvl1pPr marL="262647" indent="-262647">
              <a:buSzPct val="100000"/>
              <a:buFontTx/>
              <a:buBlip>
                <a:blip r:embed="rId2"/>
              </a:buBlip>
              <a:defRPr sz="2720" b="0">
                <a:solidFill>
                  <a:schemeClr val="bg1"/>
                </a:solidFill>
              </a:defRPr>
            </a:lvl1pPr>
            <a:lvl2pPr marL="910271" indent="-262647">
              <a:buSzPct val="100000"/>
              <a:buFontTx/>
              <a:buBlip>
                <a:blip r:embed="rId2"/>
              </a:buBlip>
              <a:defRPr sz="2266" b="0">
                <a:solidFill>
                  <a:schemeClr val="bg1"/>
                </a:solidFill>
              </a:defRPr>
            </a:lvl2pPr>
            <a:lvl3pPr marL="1422974" indent="-188891">
              <a:buSzPct val="100000"/>
              <a:buFontTx/>
              <a:buBlip>
                <a:blip r:embed="rId2"/>
              </a:buBlip>
              <a:defRPr sz="2040" b="0">
                <a:solidFill>
                  <a:schemeClr val="bg1"/>
                </a:solidFill>
              </a:defRPr>
            </a:lvl3pPr>
            <a:lvl4pPr marL="2011232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4pPr>
            <a:lvl5pPr marL="2399806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37856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7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720" y="6065765"/>
            <a:ext cx="8915035" cy="418538"/>
          </a:xfrm>
        </p:spPr>
        <p:txBody>
          <a:bodyPr anchor="b"/>
          <a:lstStyle>
            <a:lvl1pPr algn="l">
              <a:defRPr sz="2266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07" y="5827214"/>
            <a:ext cx="8552862" cy="1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</p:spTree>
    <p:extLst>
      <p:ext uri="{BB962C8B-B14F-4D97-AF65-F5344CB8AC3E}">
        <p14:creationId xmlns:p14="http://schemas.microsoft.com/office/powerpoint/2010/main" val="24856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5858205"/>
            <a:ext cx="11306829" cy="606880"/>
          </a:xfrm>
        </p:spPr>
        <p:txBody>
          <a:bodyPr anchor="ctr"/>
          <a:lstStyle>
            <a:lvl1pPr algn="l">
              <a:defRPr sz="362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7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612233"/>
            <a:ext cx="12436478" cy="2911642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9667" y="1856412"/>
            <a:ext cx="11887200" cy="122758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8698" y="3423809"/>
            <a:ext cx="10195024" cy="8038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5254" y="489050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9" y="2023254"/>
            <a:ext cx="7467599" cy="182073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3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3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4" y="3972357"/>
            <a:ext cx="10195024" cy="7473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1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855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8566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97566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5723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153612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03737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1473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9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56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958740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29943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537807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79631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14051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9940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2533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54945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98619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37434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88291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618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0271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4030663"/>
            <a:ext cx="12436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653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0994" y="2057809"/>
            <a:ext cx="6698122" cy="1714631"/>
          </a:xfrm>
        </p:spPr>
        <p:txBody>
          <a:bodyPr anchor="b">
            <a:normAutofit/>
          </a:bodyPr>
          <a:lstStyle>
            <a:lvl1pPr algn="l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133" y="3967719"/>
            <a:ext cx="6689115" cy="1252833"/>
          </a:xfrm>
        </p:spPr>
        <p:txBody>
          <a:bodyPr/>
          <a:lstStyle>
            <a:lvl1pPr marL="0" indent="0" algn="l">
              <a:buNone/>
              <a:defRPr sz="2448">
                <a:solidFill>
                  <a:srgbClr val="BBD80B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154616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115227" y="2483565"/>
            <a:ext cx="10189123" cy="1714631"/>
          </a:xfrm>
        </p:spPr>
        <p:txBody>
          <a:bodyPr anchor="b">
            <a:normAutofit/>
          </a:bodyPr>
          <a:lstStyle>
            <a:lvl1pPr algn="ctr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chapter</a:t>
            </a:r>
            <a:br>
              <a:rPr lang="en-US"/>
            </a:br>
            <a:r>
              <a:rPr lang="en-US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8171806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32603253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42402182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7"/>
            <a:ext cx="10726460" cy="79335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6972752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6075057"/>
            <a:ext cx="12436475" cy="97200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2968812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7"/>
            <a:ext cx="10726460" cy="79335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-91946"/>
            <a:ext cx="12499971" cy="71324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8636280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650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862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125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0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528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888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568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888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113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45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902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74638" y="1211264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45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612233"/>
            <a:ext cx="12436478" cy="2911642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9667" y="1856412"/>
            <a:ext cx="11887200" cy="122758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8698" y="3423809"/>
            <a:ext cx="10195024" cy="8038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5254" y="489050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9" y="2023254"/>
            <a:ext cx="7467599" cy="182073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3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3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4" y="3972357"/>
            <a:ext cx="10195024" cy="7473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88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855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8566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49818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435319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72820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5053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635210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9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15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064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43755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750816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5734276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358231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65062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47263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20240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495862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31010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1655303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059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4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708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  <p:sldLayoutId id="2147484534" r:id="rId19"/>
    <p:sldLayoutId id="2147484535" r:id="rId20"/>
    <p:sldLayoutId id="2147484536" r:id="rId21"/>
    <p:sldLayoutId id="2147484537" r:id="rId22"/>
    <p:sldLayoutId id="2147484538" r:id="rId23"/>
    <p:sldLayoutId id="2147484539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119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2" r:id="rId1"/>
    <p:sldLayoutId id="2147484543" r:id="rId2"/>
    <p:sldLayoutId id="2147484544" r:id="rId3"/>
    <p:sldLayoutId id="2147484545" r:id="rId4"/>
    <p:sldLayoutId id="2147484546" r:id="rId5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08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/>
        <a:buChar char="•"/>
        <a:defRPr sz="2856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448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04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39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3" r:id="rId1"/>
    <p:sldLayoutId id="2147484564" r:id="rId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08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/>
        <a:buChar char="•"/>
        <a:defRPr sz="2856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448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04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  <p:sldLayoutId id="2147484642" r:id="rId1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024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4" r:id="rId1"/>
    <p:sldLayoutId id="2147484645" r:id="rId2"/>
    <p:sldLayoutId id="2147484646" r:id="rId3"/>
    <p:sldLayoutId id="2147484647" r:id="rId4"/>
    <p:sldLayoutId id="2147484648" r:id="rId5"/>
    <p:sldLayoutId id="2147484649" r:id="rId6"/>
    <p:sldLayoutId id="2147484650" r:id="rId7"/>
    <p:sldLayoutId id="2147484651" r:id="rId8"/>
    <p:sldLayoutId id="2147484652" r:id="rId9"/>
    <p:sldLayoutId id="2147484653" r:id="rId10"/>
    <p:sldLayoutId id="2147484654" r:id="rId11"/>
    <p:sldLayoutId id="2147484655" r:id="rId12"/>
    <p:sldLayoutId id="2147484656" r:id="rId13"/>
    <p:sldLayoutId id="2147484657" r:id="rId14"/>
    <p:sldLayoutId id="2147484658" r:id="rId15"/>
    <p:sldLayoutId id="2147484659" r:id="rId16"/>
    <p:sldLayoutId id="2147484660" r:id="rId17"/>
    <p:sldLayoutId id="2147484661" r:id="rId18"/>
    <p:sldLayoutId id="2147484662" r:id="rId19"/>
    <p:sldLayoutId id="2147484663" r:id="rId20"/>
    <p:sldLayoutId id="2147484664" r:id="rId21"/>
    <p:sldLayoutId id="2147484665" r:id="rId22"/>
    <p:sldLayoutId id="2147484666" r:id="rId23"/>
    <p:sldLayoutId id="2147484667" r:id="rId24"/>
    <p:sldLayoutId id="2147484668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405" y="740603"/>
            <a:ext cx="11303667" cy="66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6419" y="2269144"/>
            <a:ext cx="11276031" cy="442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064453" y="6608183"/>
            <a:ext cx="363849" cy="18312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63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90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90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508121" y="6647998"/>
            <a:ext cx="661336" cy="12214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</p:grpSp>
    </p:spTree>
    <p:extLst>
      <p:ext uri="{BB962C8B-B14F-4D97-AF65-F5344CB8AC3E}">
        <p14:creationId xmlns:p14="http://schemas.microsoft.com/office/powerpoint/2010/main" val="21536997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8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5pPr>
      <a:lvl6pPr marL="518099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6pPr>
      <a:lvl7pPr marL="1036198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7pPr>
      <a:lvl8pPr marL="1554297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8pPr>
      <a:lvl9pPr marL="2072396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2266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47624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2040" b="0">
          <a:solidFill>
            <a:schemeClr val="bg1"/>
          </a:solidFill>
          <a:latin typeface="Trebuchet MS" pitchFamily="34" charset="0"/>
        </a:defRPr>
      </a:lvl2pPr>
      <a:lvl3pPr marL="1234083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1813" b="0">
          <a:solidFill>
            <a:schemeClr val="bg1"/>
          </a:solidFill>
          <a:latin typeface="Trebuchet MS" pitchFamily="34" charset="0"/>
        </a:defRPr>
      </a:lvl3pPr>
      <a:lvl4pPr marL="2011232" indent="-259050" algn="l" rtl="0" fontAlgn="base">
        <a:spcBef>
          <a:spcPct val="20000"/>
        </a:spcBef>
        <a:spcAft>
          <a:spcPct val="0"/>
        </a:spcAft>
        <a:buChar char="–"/>
        <a:defRPr sz="2266">
          <a:solidFill>
            <a:schemeClr val="bg1"/>
          </a:solidFill>
          <a:latin typeface="+mn-lt"/>
        </a:defRPr>
      </a:lvl4pPr>
      <a:lvl5pPr marL="2399806" indent="-259050" algn="l" rtl="0" fontAlgn="base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5pPr>
      <a:lvl6pPr marL="2917905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6pPr>
      <a:lvl7pPr marL="3436004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7pPr>
      <a:lvl8pPr marL="3954103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8pPr>
      <a:lvl9pPr marL="4472202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099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198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297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396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495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594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6693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4792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mp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jpg"/><Relationship Id="rId1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308600"/>
            <a:ext cx="7162799" cy="2178545"/>
          </a:xfrm>
        </p:spPr>
        <p:txBody>
          <a:bodyPr/>
          <a:lstStyle/>
          <a:p>
            <a:r>
              <a:rPr lang="en-US"/>
              <a:t>Cognitive Toolkit – Use cases</a:t>
            </a:r>
          </a:p>
        </p:txBody>
      </p:sp>
    </p:spTree>
    <p:extLst>
      <p:ext uri="{BB962C8B-B14F-4D97-AF65-F5344CB8AC3E}">
        <p14:creationId xmlns:p14="http://schemas.microsoft.com/office/powerpoint/2010/main" val="26821200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4667" y="117168"/>
            <a:ext cx="10724938" cy="13519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Superior performance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43" y="366789"/>
            <a:ext cx="4652180" cy="65072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03" y="1301601"/>
            <a:ext cx="1422775" cy="1422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13" y="1315374"/>
            <a:ext cx="1405089" cy="1409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549" y="1301601"/>
            <a:ext cx="1429715" cy="1422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799" y="3342958"/>
            <a:ext cx="5131419" cy="28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4667" y="117168"/>
            <a:ext cx="10724938" cy="13519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Scalability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04" y="1111660"/>
            <a:ext cx="4941418" cy="579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2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444B-86A1-40EC-8A48-9FE8E9C7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Cognitive Toolkit – The Fastest Toolkit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4161F7-E225-4188-9803-35BD461F8F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322303"/>
              </p:ext>
            </p:extLst>
          </p:nvPr>
        </p:nvGraphicFramePr>
        <p:xfrm>
          <a:off x="855768" y="3047834"/>
          <a:ext cx="10724940" cy="220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490">
                  <a:extLst>
                    <a:ext uri="{9D8B030D-6E8A-4147-A177-3AD203B41FA5}">
                      <a16:colId xmlns:a16="http://schemas.microsoft.com/office/drawing/2014/main" val="3668641878"/>
                    </a:ext>
                  </a:extLst>
                </a:gridCol>
                <a:gridCol w="1610395">
                  <a:extLst>
                    <a:ext uri="{9D8B030D-6E8A-4147-A177-3AD203B41FA5}">
                      <a16:colId xmlns:a16="http://schemas.microsoft.com/office/drawing/2014/main" val="3937841268"/>
                    </a:ext>
                  </a:extLst>
                </a:gridCol>
                <a:gridCol w="1964585">
                  <a:extLst>
                    <a:ext uri="{9D8B030D-6E8A-4147-A177-3AD203B41FA5}">
                      <a16:colId xmlns:a16="http://schemas.microsoft.com/office/drawing/2014/main" val="1820031210"/>
                    </a:ext>
                  </a:extLst>
                </a:gridCol>
                <a:gridCol w="1787490">
                  <a:extLst>
                    <a:ext uri="{9D8B030D-6E8A-4147-A177-3AD203B41FA5}">
                      <a16:colId xmlns:a16="http://schemas.microsoft.com/office/drawing/2014/main" val="1751053492"/>
                    </a:ext>
                  </a:extLst>
                </a:gridCol>
                <a:gridCol w="1787490">
                  <a:extLst>
                    <a:ext uri="{9D8B030D-6E8A-4147-A177-3AD203B41FA5}">
                      <a16:colId xmlns:a16="http://schemas.microsoft.com/office/drawing/2014/main" val="1096253776"/>
                    </a:ext>
                  </a:extLst>
                </a:gridCol>
                <a:gridCol w="1787490">
                  <a:extLst>
                    <a:ext uri="{9D8B030D-6E8A-4147-A177-3AD203B41FA5}">
                      <a16:colId xmlns:a16="http://schemas.microsoft.com/office/drawing/2014/main" val="2536727957"/>
                    </a:ext>
                  </a:extLst>
                </a:gridCol>
              </a:tblGrid>
              <a:tr h="378611">
                <a:tc>
                  <a:txBody>
                    <a:bodyPr/>
                    <a:lstStyle/>
                    <a:p>
                      <a:endParaRPr lang="en-US" sz="1900"/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Caffe</a:t>
                      </a:r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Cognitive Toolkit</a:t>
                      </a:r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MxNet</a:t>
                      </a:r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TensorFlow</a:t>
                      </a:r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Torch </a:t>
                      </a:r>
                    </a:p>
                  </a:txBody>
                  <a:tcPr marL="93260" marR="93260" marT="46630" marB="4663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800034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r>
                        <a:rPr lang="en-US" sz="1900"/>
                        <a:t>FCN5 (1024)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55.329ms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chemeClr val="accent1"/>
                          </a:solidFill>
                        </a:rPr>
                        <a:t>51.038ms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60.448ms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62.044ms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52.154ms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1293638405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r>
                        <a:rPr lang="en-US" sz="1900" err="1"/>
                        <a:t>AlexNet</a:t>
                      </a:r>
                      <a:r>
                        <a:rPr lang="en-US" sz="1900"/>
                        <a:t> (256)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36.815ms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chemeClr val="accent1"/>
                          </a:solidFill>
                        </a:rPr>
                        <a:t>27.215ms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28.994ms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103.960ms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37.462ms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97882964"/>
                  </a:ext>
                </a:extLst>
              </a:tr>
              <a:tr h="378611">
                <a:tc>
                  <a:txBody>
                    <a:bodyPr/>
                    <a:lstStyle/>
                    <a:p>
                      <a:r>
                        <a:rPr lang="en-US" sz="1900" err="1"/>
                        <a:t>ResNet</a:t>
                      </a:r>
                      <a:r>
                        <a:rPr lang="en-US" sz="1900"/>
                        <a:t> (32)</a:t>
                      </a:r>
                      <a:endParaRPr lang="en-US" sz="1900">
                        <a:solidFill>
                          <a:srgbClr val="FF0000"/>
                        </a:solidFill>
                      </a:endParaRP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143.987ms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chemeClr val="accent1"/>
                          </a:solidFill>
                        </a:rPr>
                        <a:t>81.470ms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84.545ms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181.404ms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90.935ms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232059880"/>
                  </a:ext>
                </a:extLst>
              </a:tr>
              <a:tr h="663962">
                <a:tc>
                  <a:txBody>
                    <a:bodyPr/>
                    <a:lstStyle/>
                    <a:p>
                      <a:r>
                        <a:rPr lang="en-US" sz="1900"/>
                        <a:t>LSTM (256)</a:t>
                      </a:r>
                    </a:p>
                    <a:p>
                      <a:r>
                        <a:rPr lang="en-US" sz="1900"/>
                        <a:t>(v7 benchmark)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 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chemeClr val="accent1"/>
                          </a:solidFill>
                        </a:rPr>
                        <a:t>43.581ms</a:t>
                      </a:r>
                    </a:p>
                    <a:p>
                      <a:r>
                        <a:rPr lang="en-US" sz="1900" b="1">
                          <a:solidFill>
                            <a:schemeClr val="accent1"/>
                          </a:solidFill>
                        </a:rPr>
                        <a:t>(44.917ms)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288.142ms</a:t>
                      </a:r>
                    </a:p>
                    <a:p>
                      <a:r>
                        <a:rPr lang="en-US" sz="1900"/>
                        <a:t>(284.898ms)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- </a:t>
                      </a:r>
                    </a:p>
                    <a:p>
                      <a:r>
                        <a:rPr lang="en-US" sz="1900"/>
                        <a:t>(223.547ms)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1130.606ms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/>
                        <a:t>(906.958ms)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412117149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F2D3070-DB95-4DA8-903F-A3939044A1E7}"/>
              </a:ext>
            </a:extLst>
          </p:cNvPr>
          <p:cNvSpPr/>
          <p:nvPr/>
        </p:nvSpPr>
        <p:spPr>
          <a:xfrm>
            <a:off x="855768" y="1533485"/>
            <a:ext cx="5158483" cy="1054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 fontAlgn="ctr"/>
            <a:r>
              <a:rPr lang="en-US" sz="2040" u="sng" kern="0">
                <a:solidFill>
                  <a:srgbClr val="0070C0"/>
                </a:solidFill>
              </a:rPr>
              <a:t>http://dlbench.comp.hkbu.edu.hk/ </a:t>
            </a:r>
          </a:p>
          <a:p>
            <a:pPr defTabSz="932597" fontAlgn="ctr"/>
            <a:r>
              <a:rPr lang="en-US" sz="2040" kern="0">
                <a:solidFill>
                  <a:sysClr val="windowText" lastClr="000000"/>
                </a:solidFill>
              </a:rPr>
              <a:t>Benchmarking by </a:t>
            </a:r>
            <a:r>
              <a:rPr lang="en-US" sz="2040" kern="0" err="1">
                <a:solidFill>
                  <a:sysClr val="windowText" lastClr="000000"/>
                </a:solidFill>
              </a:rPr>
              <a:t>HKBU</a:t>
            </a:r>
            <a:r>
              <a:rPr lang="en-US" sz="2040" kern="0">
                <a:solidFill>
                  <a:sysClr val="windowText" lastClr="000000"/>
                </a:solidFill>
              </a:rPr>
              <a:t>, Version 8</a:t>
            </a:r>
          </a:p>
          <a:p>
            <a:pPr defTabSz="932597" fontAlgn="ctr"/>
            <a:r>
              <a:rPr lang="en-US" sz="2040" kern="0">
                <a:solidFill>
                  <a:sysClr val="windowText" lastClr="000000"/>
                </a:solidFill>
              </a:rPr>
              <a:t>Single Tesla </a:t>
            </a:r>
            <a:r>
              <a:rPr lang="en-US" sz="2040" kern="0" err="1">
                <a:solidFill>
                  <a:sysClr val="windowText" lastClr="000000"/>
                </a:solidFill>
              </a:rPr>
              <a:t>K80</a:t>
            </a:r>
            <a:r>
              <a:rPr lang="en-US" sz="2040" kern="0">
                <a:solidFill>
                  <a:sysClr val="windowText" lastClr="000000"/>
                </a:solidFill>
              </a:rPr>
              <a:t> GPU, </a:t>
            </a:r>
            <a:r>
              <a:rPr lang="en-US" sz="2040" kern="0" err="1">
                <a:solidFill>
                  <a:sysClr val="windowText" lastClr="000000"/>
                </a:solidFill>
              </a:rPr>
              <a:t>CUDA</a:t>
            </a:r>
            <a:r>
              <a:rPr lang="en-US" sz="2040" kern="0">
                <a:solidFill>
                  <a:sysClr val="windowText" lastClr="000000"/>
                </a:solidFill>
              </a:rPr>
              <a:t>: 8.0 </a:t>
            </a:r>
            <a:r>
              <a:rPr lang="en-US" sz="2040" kern="0" err="1">
                <a:solidFill>
                  <a:sysClr val="windowText" lastClr="000000"/>
                </a:solidFill>
              </a:rPr>
              <a:t>CUDNN</a:t>
            </a:r>
            <a:r>
              <a:rPr lang="en-US" sz="2040" kern="0">
                <a:solidFill>
                  <a:sysClr val="windowText" lastClr="000000"/>
                </a:solidFill>
              </a:rPr>
              <a:t>: </a:t>
            </a:r>
            <a:r>
              <a:rPr lang="en-US" sz="2040" kern="0" err="1">
                <a:solidFill>
                  <a:sysClr val="windowText" lastClr="000000"/>
                </a:solidFill>
              </a:rPr>
              <a:t>v5.1</a:t>
            </a:r>
            <a:endParaRPr lang="en-US" sz="2040" kern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587C2-7521-4723-8C3C-0B5D5F5ECBB9}"/>
              </a:ext>
            </a:extLst>
          </p:cNvPr>
          <p:cNvSpPr/>
          <p:nvPr/>
        </p:nvSpPr>
        <p:spPr>
          <a:xfrm>
            <a:off x="8541814" y="1298056"/>
            <a:ext cx="3038892" cy="1534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Caffe: 1.0rc5(39f28e4)</a:t>
            </a:r>
          </a:p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CNTK: 2.0 Beta10(1ae666d)</a:t>
            </a:r>
          </a:p>
          <a:p>
            <a:pPr defTabSz="932597"/>
            <a:r>
              <a:rPr lang="en-US" sz="1836" kern="0" err="1">
                <a:solidFill>
                  <a:sysClr val="windowText" lastClr="000000"/>
                </a:solidFill>
              </a:rPr>
              <a:t>MXNet</a:t>
            </a:r>
            <a:r>
              <a:rPr lang="en-US" sz="1836" kern="0">
                <a:solidFill>
                  <a:sysClr val="windowText" lastClr="000000"/>
                </a:solidFill>
              </a:rPr>
              <a:t>: 0.93(32dc3a2)</a:t>
            </a:r>
          </a:p>
          <a:p>
            <a:pPr defTabSz="932597"/>
            <a:r>
              <a:rPr lang="en-US" sz="1836" kern="0" err="1">
                <a:solidFill>
                  <a:sysClr val="windowText" lastClr="000000"/>
                </a:solidFill>
              </a:rPr>
              <a:t>TensorFlow</a:t>
            </a:r>
            <a:r>
              <a:rPr lang="en-US" sz="1836" kern="0">
                <a:solidFill>
                  <a:sysClr val="windowText" lastClr="000000"/>
                </a:solidFill>
              </a:rPr>
              <a:t>: 1.0(4ac9c09)</a:t>
            </a:r>
          </a:p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Torch: 7(748f5e3)</a:t>
            </a:r>
          </a:p>
        </p:txBody>
      </p:sp>
    </p:spTree>
    <p:extLst>
      <p:ext uri="{BB962C8B-B14F-4D97-AF65-F5344CB8AC3E}">
        <p14:creationId xmlns:p14="http://schemas.microsoft.com/office/powerpoint/2010/main" val="361732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Deep learning at Microsoft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8" y="1561345"/>
            <a:ext cx="10724938" cy="3835021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/>
              <a:t>Microsoft Cognitive Services</a:t>
            </a:r>
          </a:p>
          <a:p>
            <a:pPr>
              <a:lnSpc>
                <a:spcPct val="120000"/>
              </a:lnSpc>
            </a:pPr>
            <a:r>
              <a:rPr lang="en-US"/>
              <a:t>Skype Translator</a:t>
            </a:r>
          </a:p>
          <a:p>
            <a:pPr>
              <a:lnSpc>
                <a:spcPct val="120000"/>
              </a:lnSpc>
            </a:pPr>
            <a:r>
              <a:rPr lang="en-US"/>
              <a:t>Cortana</a:t>
            </a:r>
          </a:p>
          <a:p>
            <a:pPr>
              <a:lnSpc>
                <a:spcPct val="120000"/>
              </a:lnSpc>
            </a:pPr>
            <a:r>
              <a:rPr lang="en-US"/>
              <a:t>Bing</a:t>
            </a:r>
          </a:p>
          <a:p>
            <a:pPr>
              <a:lnSpc>
                <a:spcPct val="120000"/>
              </a:lnSpc>
            </a:pPr>
            <a:r>
              <a:rPr lang="en-US"/>
              <a:t>HoloLens</a:t>
            </a:r>
          </a:p>
          <a:p>
            <a:pPr>
              <a:lnSpc>
                <a:spcPct val="120000"/>
              </a:lnSpc>
            </a:pPr>
            <a:r>
              <a:rPr lang="en-US"/>
              <a:t>Microsoft Research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70" y="1487452"/>
            <a:ext cx="2646991" cy="6604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962" y="3953467"/>
            <a:ext cx="2029945" cy="18185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65" y="3705708"/>
            <a:ext cx="2342852" cy="8915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97" y="3618299"/>
            <a:ext cx="2078612" cy="11154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580" y="2048894"/>
            <a:ext cx="3674699" cy="1079912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68" y="5108739"/>
            <a:ext cx="3475739" cy="649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54" y="2342848"/>
            <a:ext cx="2126649" cy="1201557"/>
          </a:xfrm>
          <a:prstGeom prst="rect">
            <a:avLst/>
          </a:prstGeom>
        </p:spPr>
      </p:pic>
      <p:pic>
        <p:nvPicPr>
          <p:cNvPr id="1026" name="Picture 2" descr="Image result for hololens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825" y="2923112"/>
            <a:ext cx="2136506" cy="12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kype translator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493" y="2504151"/>
            <a:ext cx="1411476" cy="94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9270" y="4377437"/>
            <a:ext cx="1461828" cy="809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" t="784" r="79" b="234"/>
          <a:stretch/>
        </p:blipFill>
        <p:spPr>
          <a:xfrm>
            <a:off x="10538477" y="313232"/>
            <a:ext cx="1518413" cy="15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3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768" y="894454"/>
            <a:ext cx="10724938" cy="793358"/>
          </a:xfrm>
        </p:spPr>
        <p:txBody>
          <a:bodyPr>
            <a:normAutofit fontScale="90000"/>
          </a:bodyPr>
          <a:lstStyle/>
          <a:p>
            <a:r>
              <a:rPr lang="en-US"/>
              <a:t>Microsoft’s historic</a:t>
            </a:r>
            <a:br>
              <a:rPr lang="en-US"/>
            </a:br>
            <a:r>
              <a:rPr lang="en-US"/>
              <a:t>speech breakthrough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768" y="1561345"/>
            <a:ext cx="10724938" cy="383502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Microsoft 2016 research system for</a:t>
            </a:r>
            <a:br>
              <a:rPr lang="en-US"/>
            </a:br>
            <a:r>
              <a:rPr lang="en-US"/>
              <a:t>conversational speech recognition </a:t>
            </a:r>
          </a:p>
          <a:p>
            <a:pPr>
              <a:lnSpc>
                <a:spcPct val="120000"/>
              </a:lnSpc>
            </a:pPr>
            <a:r>
              <a:rPr lang="en-US"/>
              <a:t>5.9% word-error rate</a:t>
            </a:r>
          </a:p>
          <a:p>
            <a:pPr>
              <a:lnSpc>
                <a:spcPct val="120000"/>
              </a:lnSpc>
            </a:pPr>
            <a:r>
              <a:rPr lang="en-US"/>
              <a:t>enabled by CNTK’s multi-server scalability</a:t>
            </a:r>
          </a:p>
          <a:p>
            <a:pPr>
              <a:lnSpc>
                <a:spcPct val="120000"/>
              </a:lnSpc>
            </a:pPr>
            <a:endParaRPr lang="de-DE"/>
          </a:p>
          <a:p>
            <a:pPr>
              <a:lnSpc>
                <a:spcPct val="120000"/>
              </a:lnSpc>
            </a:pPr>
            <a:endParaRPr lang="de-DE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 sz="2346"/>
          </a:p>
          <a:p>
            <a:pPr marL="0" indent="0">
              <a:lnSpc>
                <a:spcPct val="120000"/>
              </a:lnSpc>
              <a:buNone/>
            </a:pPr>
            <a:r>
              <a:rPr lang="en-US" sz="2040"/>
              <a:t>[W. Xiong, J. Droppo, X. Huang, F. Seide, M. Seltzer, A. Stolcke,</a:t>
            </a:r>
            <a:br>
              <a:rPr lang="en-US" sz="2040"/>
            </a:br>
            <a:r>
              <a:rPr lang="en-US" sz="2040"/>
              <a:t>D. Yu, G. Zweig: “Achieving Human Parity in Conversational</a:t>
            </a:r>
            <a:br>
              <a:rPr lang="en-US" sz="2040"/>
            </a:br>
            <a:r>
              <a:rPr lang="en-US" sz="2040"/>
              <a:t>Speech Recognition,” </a:t>
            </a:r>
            <a:r>
              <a:rPr lang="en-US" sz="2040" u="sng">
                <a:solidFill>
                  <a:srgbClr val="0070C0"/>
                </a:solidFill>
              </a:rPr>
              <a:t>https://arxiv.org/abs/1610.05256</a:t>
            </a:r>
            <a:r>
              <a:rPr lang="en-US" sz="2040"/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802" y="0"/>
            <a:ext cx="5433790" cy="713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7030"/>
      </p:ext>
    </p:extLst>
  </p:cSld>
  <p:clrMapOvr>
    <a:masterClrMapping/>
  </p:clrMapOvr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67FAD0E1-6B79-4777-923D-C87A7945BB2F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6C43F46A-5065-421D-B3DC-DEA9A7010154}"/>
    </a:ext>
  </a:extLst>
</a:theme>
</file>

<file path=ppt/theme/theme3.xml><?xml version="1.0" encoding="utf-8"?>
<a:theme xmlns:a="http://schemas.openxmlformats.org/drawingml/2006/main" name="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0E609DC6-8746-4E63-A700-E316522DD1EE}"/>
    </a:ext>
  </a:extLst>
</a:theme>
</file>

<file path=ppt/theme/theme4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7B76EBEC-A771-40CF-B5C3-797FB8BC34DB}"/>
    </a:ext>
  </a:extLst>
</a:theme>
</file>

<file path=ppt/theme/theme5.xml><?xml version="1.0" encoding="utf-8"?>
<a:theme xmlns:a="http://schemas.openxmlformats.org/drawingml/2006/main" name="8_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D14F3013-F1D5-4FAC-9C87-65327742DA46}"/>
    </a:ext>
  </a:extLst>
</a:theme>
</file>

<file path=ppt/theme/theme6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4D855471-C056-4AD3-9B30-1FF2BBCDFD01}"/>
    </a:ext>
  </a:extLst>
</a:theme>
</file>

<file path=ppt/theme/theme7.xml><?xml version="1.0" encoding="utf-8"?>
<a:theme xmlns:a="http://schemas.openxmlformats.org/drawingml/2006/main" name="1_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022A11E0-5085-44EF-B9C6-7DCEEA5E4F03}"/>
    </a:ext>
  </a:extLst>
</a:theme>
</file>

<file path=ppt/theme/theme8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51e8c909-caa4-4836-9d40-ade18c9bcb5b">sonyal@microsoft.com</LastSharedByUser>
    <SharedWithUsers xmlns="51e8c909-caa4-4836-9d40-ade18c9bcb5b">
      <UserInfo>
        <DisplayName>Sonya Koptyev</DisplayName>
        <AccountId>6782</AccountId>
        <AccountType/>
      </UserInfo>
      <UserInfo>
        <DisplayName>Charlotte Betterley</DisplayName>
        <AccountId>1103</AccountId>
        <AccountType/>
      </UserInfo>
      <UserInfo>
        <DisplayName>Tony Lystra (Waggener Edstrom)</DisplayName>
        <AccountId>6844</AccountId>
        <AccountType/>
      </UserInfo>
    </SharedWithUsers>
    <LastSharedByTime xmlns="51e8c909-caa4-4836-9d40-ade18c9bcb5b">2017-05-24T06:39:35+00:00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D315E19240CD4EA926378A2D5F23F1" ma:contentTypeVersion="9" ma:contentTypeDescription="Create a new document." ma:contentTypeScope="" ma:versionID="5e6bfd5e3494a9d72cd1a3ca48fa4668">
  <xsd:schema xmlns:xsd="http://www.w3.org/2001/XMLSchema" xmlns:xs="http://www.w3.org/2001/XMLSchema" xmlns:p="http://schemas.microsoft.com/office/2006/metadata/properties" xmlns:ns1="http://schemas.microsoft.com/sharepoint/v3" xmlns:ns2="51e8c909-caa4-4836-9d40-ade18c9bcb5b" xmlns:ns3="01e6f05b-bc02-4acc-8211-413c0496a01d" targetNamespace="http://schemas.microsoft.com/office/2006/metadata/properties" ma:root="true" ma:fieldsID="5eee04c1aac6b4692a76dfa767b256d4" ns1:_="" ns2:_="" ns3:_="">
    <xsd:import namespace="http://schemas.microsoft.com/sharepoint/v3"/>
    <xsd:import namespace="51e8c909-caa4-4836-9d40-ade18c9bcb5b"/>
    <xsd:import namespace="01e6f05b-bc02-4acc-8211-413c0496a01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8c909-caa4-4836-9d40-ade18c9bcb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6f05b-bc02-4acc-8211-413c0496a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documentManagement/types"/>
    <ds:schemaRef ds:uri="51e8c909-caa4-4836-9d40-ade18c9bcb5b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01e6f05b-bc02-4acc-8211-413c0496a01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8BF287-4E6B-4720-BDDD-B8CE8A59E4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1e8c909-caa4-4836-9d40-ade18c9bcb5b"/>
    <ds:schemaRef ds:uri="01e6f05b-bc02-4acc-8211-413c0496a0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336</Words>
  <Application>Microsoft Office PowerPoint</Application>
  <PresentationFormat>Custom</PresentationFormat>
  <Paragraphs>85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27" baseType="lpstr">
      <vt:lpstr>MS PGothic</vt:lpstr>
      <vt:lpstr>Arial</vt:lpstr>
      <vt:lpstr>Calibri</vt:lpstr>
      <vt:lpstr>Calibri Light</vt:lpstr>
      <vt:lpstr>Century Gothic</vt:lpstr>
      <vt:lpstr>Consolas</vt:lpstr>
      <vt:lpstr>Segoe Pro</vt:lpstr>
      <vt:lpstr>Segoe Pro Light</vt:lpstr>
      <vt:lpstr>Segoe UI</vt:lpstr>
      <vt:lpstr>Segoe UI Light</vt:lpstr>
      <vt:lpstr>Segoe UI Semilight</vt:lpstr>
      <vt:lpstr>Trebuchet MS</vt:lpstr>
      <vt:lpstr>Wingdings</vt:lpstr>
      <vt:lpstr>5-50111_Build 2017_LIGHT GRAY TEMPLATE</vt:lpstr>
      <vt:lpstr>5-50111_Build 2017_DARK GRAY TEMPLATE</vt:lpstr>
      <vt:lpstr>Machine_Learning_Data_Science_Conference_Spring_2016_Template</vt:lpstr>
      <vt:lpstr>Office Theme</vt:lpstr>
      <vt:lpstr>8_Office Theme</vt:lpstr>
      <vt:lpstr>9_Office Theme</vt:lpstr>
      <vt:lpstr>1_Machine_Learning_Data_Science_Conference_Spring_2016_Template</vt:lpstr>
      <vt:lpstr>Title &amp; Bullet</vt:lpstr>
      <vt:lpstr>Cognitive Toolkit – Use cases</vt:lpstr>
      <vt:lpstr>Superior performance </vt:lpstr>
      <vt:lpstr>Scalability</vt:lpstr>
      <vt:lpstr>Cognitive Toolkit – The Fastest Toolkit </vt:lpstr>
      <vt:lpstr>Deep learning at Microsoft</vt:lpstr>
      <vt:lpstr>Microsoft’s historic speech breakthrough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Experience Hands-On Deep Learning  with Microsoft Cognitive Toolkit 2.0  Cha Zhang, Prin. Dev Manager   Sayan Pathak, Prin. ML Scientist</dc:title>
  <dc:creator>Sayan Pathak</dc:creator>
  <cp:lastModifiedBy>Anusua Trivedi</cp:lastModifiedBy>
  <cp:revision>41</cp:revision>
  <dcterms:modified xsi:type="dcterms:W3CDTF">2017-06-27T15:53:38Z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0x010100F9D315E19240CD4EA926378A2D5F23F1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antriv@microsoft.com</vt:lpwstr>
  </property>
  <property fmtid="{D5CDD505-2E9C-101B-9397-08002B2CF9AE}" pid="18" name="MSIP_Label_f42aa342-8706-4288-bd11-ebb85995028c_SetDate">
    <vt:lpwstr>2017-06-25T20:59:50.0454594-05:00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